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handoutMasterIdLst>
    <p:handoutMasterId r:id="rId8"/>
  </p:handoutMasterIdLst>
  <p:sldIdLst>
    <p:sldId id="323" r:id="rId2"/>
    <p:sldId id="333" r:id="rId3"/>
    <p:sldId id="334" r:id="rId4"/>
    <p:sldId id="335" r:id="rId5"/>
    <p:sldId id="336" r:id="rId6"/>
  </p:sldIdLst>
  <p:sldSz cx="12192000" cy="6858000"/>
  <p:notesSz cx="7102475" cy="12131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87BF61"/>
    <a:srgbClr val="91C46E"/>
    <a:srgbClr val="009ED6"/>
    <a:srgbClr val="AE97DD"/>
    <a:srgbClr val="FFF5D9"/>
    <a:srgbClr val="FFFAEB"/>
    <a:srgbClr val="BF9000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608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608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4B39-FB7D-45C4-84E5-59444485D61D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1523663"/>
            <a:ext cx="3078163" cy="608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11523663"/>
            <a:ext cx="3078163" cy="608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496F-7B86-4156-9BE1-779E02965F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152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608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608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B209-1D8D-42DF-BC72-7EA55ED52752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87313" y="1516063"/>
            <a:ext cx="7277101" cy="4094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5838825"/>
            <a:ext cx="5683250" cy="4776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23663"/>
            <a:ext cx="3078163" cy="608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11523663"/>
            <a:ext cx="3078163" cy="608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9860-0949-470D-A432-5B7692934F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014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893F-BAD1-4FA8-9B1E-77738CC5002E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91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F5FA-8795-413C-B6C3-C6BD92C8F721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71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348-8236-4EC2-B2A4-0F83A7093BD5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17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4DB-2A52-45BF-8293-10FA5ACCBDD6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1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6917-D44E-4D9F-8CB9-9BE389D5B9FD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5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8057-13BD-4BD0-9AF3-54FAB112D838}" type="datetime1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37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4F97-5F41-44D8-B67C-1142619656A2}" type="datetime1">
              <a:rPr lang="es-MX" smtClean="0"/>
              <a:t>21/08/2019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59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9138-18F3-447A-98CA-B8F5606A7E8C}" type="datetime1">
              <a:rPr lang="es-MX" smtClean="0"/>
              <a:t>21/08/2019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89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E0B6-D9F5-41AB-9EA4-D0EA2EDEDEBF}" type="datetime1">
              <a:rPr lang="es-MX" smtClean="0"/>
              <a:t>21/08/2019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0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935-0ADE-46BD-916B-2E176A929178}" type="datetime1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3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A9-5E01-4C33-9919-5CE2C02B3276}" type="datetime1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1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475E-F87B-4D88-BB78-C28F76CA481F}" type="datetime1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F3F3-15C2-49DE-A577-C700D7781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6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11966" y="6508311"/>
            <a:ext cx="11952515" cy="312365"/>
          </a:xfrm>
          <a:prstGeom prst="round2SameRect">
            <a:avLst/>
          </a:prstGeom>
          <a:gradFill flip="none" rotWithShape="1">
            <a:gsLst>
              <a:gs pos="55000">
                <a:schemeClr val="bg2">
                  <a:lumMod val="25000"/>
                </a:schemeClr>
              </a:gs>
              <a:gs pos="3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3" y="6155073"/>
            <a:ext cx="1325572" cy="5294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" y="382476"/>
            <a:ext cx="7327645" cy="4657379"/>
          </a:xfrm>
          <a:prstGeom prst="rect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CuadroTexto 8"/>
          <p:cNvSpPr txBox="1"/>
          <p:nvPr/>
        </p:nvSpPr>
        <p:spPr>
          <a:xfrm>
            <a:off x="2608208" y="1063277"/>
            <a:ext cx="4315106" cy="478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24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" panose="020B0003030101060003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Mapa de </a:t>
            </a:r>
            <a:r>
              <a:rPr lang="es-ES" sz="2400" b="1" kern="1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" panose="020B0003030101060003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la Comunidad</a:t>
            </a:r>
            <a:endParaRPr lang="es-MX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Meiryo" panose="020B0604030504040204" pitchFamily="34" charset="-128"/>
            </a:endParaRPr>
          </a:p>
        </p:txBody>
      </p:sp>
      <p:cxnSp>
        <p:nvCxnSpPr>
          <p:cNvPr id="13" name="Conector curvado 12"/>
          <p:cNvCxnSpPr/>
          <p:nvPr/>
        </p:nvCxnSpPr>
        <p:spPr>
          <a:xfrm rot="10800000">
            <a:off x="2026386" y="3414862"/>
            <a:ext cx="1668536" cy="776394"/>
          </a:xfrm>
          <a:prstGeom prst="curvedConnector3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curvado 13"/>
          <p:cNvCxnSpPr/>
          <p:nvPr/>
        </p:nvCxnSpPr>
        <p:spPr>
          <a:xfrm rot="10800000" flipV="1">
            <a:off x="2026385" y="1604318"/>
            <a:ext cx="2049084" cy="840381"/>
          </a:xfrm>
          <a:prstGeom prst="curvedConnector3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1965272" y="2677007"/>
            <a:ext cx="815250" cy="132916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ector curvado 15"/>
          <p:cNvCxnSpPr/>
          <p:nvPr/>
        </p:nvCxnSpPr>
        <p:spPr>
          <a:xfrm rot="10800000" flipV="1">
            <a:off x="2026383" y="2729496"/>
            <a:ext cx="2079667" cy="524727"/>
          </a:xfrm>
          <a:prstGeom prst="curvedConnector3">
            <a:avLst/>
          </a:prstGeom>
          <a:ln w="508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CuadroTexto 8"/>
          <p:cNvSpPr txBox="1"/>
          <p:nvPr/>
        </p:nvSpPr>
        <p:spPr>
          <a:xfrm>
            <a:off x="2953441" y="3120884"/>
            <a:ext cx="1674543" cy="381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ES" sz="2400" b="1" kern="1200" dirty="0">
                <a:solidFill>
                  <a:srgbClr val="3F3F3F"/>
                </a:solidFill>
                <a:effectLst/>
                <a:latin typeface="HighlandGothicFLF" panose="02000603040000020004" pitchFamily="2" charset="0"/>
                <a:ea typeface="Meiryo" panose="020B0604030504040204" pitchFamily="34" charset="-128"/>
                <a:cs typeface="Times New Roman" panose="02020603050405020304" pitchFamily="18" charset="0"/>
              </a:rPr>
              <a:t>Reportes</a:t>
            </a:r>
            <a:endParaRPr lang="es-MX" sz="1600" dirty="0">
              <a:effectLst/>
              <a:latin typeface="Times New Roman" panose="02020603050405020304" pitchFamily="18" charset="0"/>
              <a:ea typeface="Meiryo" panose="020B060403050404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32" y="2222957"/>
            <a:ext cx="7443213" cy="41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11966" y="6298163"/>
            <a:ext cx="11952515" cy="522513"/>
          </a:xfrm>
          <a:prstGeom prst="round2SameRect">
            <a:avLst/>
          </a:prstGeom>
          <a:gradFill flip="none" rotWithShape="1">
            <a:gsLst>
              <a:gs pos="55000">
                <a:schemeClr val="bg2">
                  <a:lumMod val="25000"/>
                </a:schemeClr>
              </a:gs>
              <a:gs pos="3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67" y="6184287"/>
            <a:ext cx="2105353" cy="673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9" y="5976887"/>
            <a:ext cx="1972346" cy="7878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0301" y="1187930"/>
            <a:ext cx="7718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500" b="1" dirty="0">
                <a:solidFill>
                  <a:srgbClr val="87BF61"/>
                </a:solidFill>
                <a:latin typeface="Raleway" panose="020B0003030101060003" pitchFamily="34" charset="0"/>
              </a:rPr>
              <a:t>Ciudadano encuentra coladera tapada con basura  </a:t>
            </a:r>
            <a:r>
              <a:rPr lang="es-MX" sz="2500" b="1" dirty="0">
                <a:solidFill>
                  <a:prstClr val="black"/>
                </a:solidFill>
                <a:latin typeface="Raleway" panose="020B0003030101060003" pitchFamily="34" charset="0"/>
              </a:rPr>
              <a:t>&gt;&gt;</a:t>
            </a:r>
            <a:r>
              <a:rPr lang="es-MX" sz="2500" b="1" dirty="0">
                <a:solidFill>
                  <a:srgbClr val="87BF61"/>
                </a:solidFill>
                <a:latin typeface="Raleway" panose="020B0003030101060003" pitchFamily="34" charset="0"/>
              </a:rPr>
              <a:t> Le toma una foto </a:t>
            </a:r>
            <a:r>
              <a:rPr lang="es-MX" sz="2500" b="1" dirty="0">
                <a:solidFill>
                  <a:prstClr val="black"/>
                </a:solidFill>
                <a:latin typeface="Raleway" panose="020B0003030101060003" pitchFamily="34" charset="0"/>
              </a:rPr>
              <a:t>&gt;&gt; </a:t>
            </a:r>
            <a:r>
              <a:rPr lang="es-MX" sz="2500" b="1" dirty="0">
                <a:solidFill>
                  <a:srgbClr val="87BF61"/>
                </a:solidFill>
                <a:latin typeface="Raleway" panose="020B0003030101060003" pitchFamily="34" charset="0"/>
              </a:rPr>
              <a:t>Hace el reporte en el mapa de </a:t>
            </a:r>
            <a:r>
              <a:rPr lang="es-MX" sz="2500" b="1" dirty="0" err="1">
                <a:solidFill>
                  <a:srgbClr val="87BF61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>
                <a:solidFill>
                  <a:srgbClr val="87BF61"/>
                </a:solidFill>
                <a:latin typeface="Raleway" panose="020B0003030101060003" pitchFamily="34" charset="0"/>
              </a:rPr>
              <a:t> cuando llega a casa </a:t>
            </a:r>
            <a:r>
              <a:rPr lang="es-MX" sz="2500" b="1" dirty="0">
                <a:solidFill>
                  <a:prstClr val="black"/>
                </a:solidFill>
                <a:latin typeface="Raleway" panose="020B0003030101060003" pitchFamily="34" charset="0"/>
              </a:rPr>
              <a:t>&gt;&gt; </a:t>
            </a:r>
            <a:r>
              <a:rPr lang="es-MX" sz="2500" b="1" dirty="0" err="1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>
                <a:solidFill>
                  <a:prstClr val="black"/>
                </a:solidFill>
                <a:latin typeface="Raleway" panose="020B0003030101060003" pitchFamily="34" charset="0"/>
              </a:rPr>
              <a:t> envía el reporte a los funcionarios adecuados del Ayuntamiento &gt;&gt; El equipo del Ayuntamiento lo prioriza &gt;&gt; El reporte es confirmado por sus Inspectores &gt;&gt; Cuadrilla del Ayuntamiento es asignada para la reparación &gt;&gt; Tarea completada &gt;&gt;  Equipo del Ayuntamiento actualiza el estatus en </a:t>
            </a:r>
            <a:r>
              <a:rPr lang="es-MX" sz="2500" b="1" dirty="0" err="1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>
                <a:solidFill>
                  <a:prstClr val="black"/>
                </a:solidFill>
                <a:latin typeface="Raleway" panose="020B0003030101060003" pitchFamily="34" charset="0"/>
              </a:rPr>
              <a:t> a ‘arreglado’ &gt;&gt; Ciudadano recibe un Email confirmando que el reporte ha sido resuelto.</a:t>
            </a:r>
            <a:endParaRPr lang="es-MX" sz="2500" dirty="0">
              <a:solidFill>
                <a:prstClr val="black"/>
              </a:solidFill>
              <a:latin typeface="Raleway" panose="020B00030301010600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80301" y="494841"/>
            <a:ext cx="76000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LA HISTORIA DE UN CIUDADANO  (1)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11" y="1450179"/>
            <a:ext cx="2951669" cy="19428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11" y="3546736"/>
            <a:ext cx="2951670" cy="192579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57981" y="278053"/>
            <a:ext cx="4102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DETALLE DE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38229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11966" y="6298163"/>
            <a:ext cx="11952515" cy="522513"/>
          </a:xfrm>
          <a:prstGeom prst="round2SameRect">
            <a:avLst/>
          </a:prstGeom>
          <a:gradFill flip="none" rotWithShape="1">
            <a:gsLst>
              <a:gs pos="55000">
                <a:schemeClr val="bg2">
                  <a:lumMod val="25000"/>
                </a:schemeClr>
              </a:gs>
              <a:gs pos="3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67" y="6184287"/>
            <a:ext cx="2105353" cy="673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9" y="5976887"/>
            <a:ext cx="1972346" cy="7878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00116" y="1202589"/>
            <a:ext cx="7690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Ciudadano encuentra coladera tapada con basura  &gt;&gt; Le toma una foto &gt;&gt; Hace el reporte en el mapa de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cuando llega a casa &gt;&gt; </a:t>
            </a:r>
            <a:r>
              <a:rPr lang="es-MX" sz="2500" b="1" dirty="0" err="1" smtClean="0">
                <a:solidFill>
                  <a:srgbClr val="FFC000">
                    <a:lumMod val="75000"/>
                  </a:srgbClr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srgbClr val="FFC000">
                    <a:lumMod val="75000"/>
                  </a:srgbClr>
                </a:solidFill>
                <a:latin typeface="Raleway" panose="020B0003030101060003" pitchFamily="34" charset="0"/>
              </a:rPr>
              <a:t> envía el reporte a los funcionarios adecuados del Ayuntamiento</a:t>
            </a:r>
            <a:r>
              <a:rPr lang="es-MX" sz="2500" b="1" dirty="0" smtClean="0">
                <a:solidFill>
                  <a:srgbClr val="ED7D31">
                    <a:lumMod val="75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&gt;&gt; El equipo del Ayuntamiento lo prioriza &gt;&gt; El reporte es confirmado por sus Inspectores &gt;&gt; Cuadrilla del Ayuntamiento es asignada para la reparación &gt;&gt; Tarea completada  &gt;&gt;  Equipo del Ayuntamiento actualiza el estatus en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a ‘arreglado’ &gt;&gt; Ciudadano recibe un Email confirmando que el reporte ha sido resuelto.</a:t>
            </a:r>
            <a:endParaRPr lang="es-MX" sz="2500" dirty="0" smtClean="0">
              <a:solidFill>
                <a:prstClr val="black"/>
              </a:solidFill>
              <a:latin typeface="Raleway" panose="020B00030301010600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08" y="3528235"/>
            <a:ext cx="3022093" cy="20303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82" y="1143526"/>
            <a:ext cx="1371599" cy="23277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08" y="1149333"/>
            <a:ext cx="1405039" cy="23277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80301" y="494841"/>
            <a:ext cx="76000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LA HISTORIA DE UN CIUDADANO (2)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157981" y="278053"/>
            <a:ext cx="4102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DETALLE DE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11622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11966" y="6298163"/>
            <a:ext cx="11952515" cy="522513"/>
          </a:xfrm>
          <a:prstGeom prst="round2SameRect">
            <a:avLst/>
          </a:prstGeom>
          <a:gradFill flip="none" rotWithShape="1">
            <a:gsLst>
              <a:gs pos="55000">
                <a:schemeClr val="bg2">
                  <a:lumMod val="25000"/>
                </a:schemeClr>
              </a:gs>
              <a:gs pos="3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67" y="6184287"/>
            <a:ext cx="2105353" cy="673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9" y="5976887"/>
            <a:ext cx="1972346" cy="7878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00117" y="1210968"/>
            <a:ext cx="7707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Ciudadano encuentra coladera tapada con basura  &gt;&gt; Le toma una foto &gt;&gt; Hace el reporte en el mapa de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cuando llega a casa &gt;&gt;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envía el reporte a los funcionarios adecuados del Ayuntamiento &gt;&gt; 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El equipo del Ayuntamiento lo prioriza 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&gt;&gt; 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El reporte es confirmado por sus Inspectores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&gt;&gt; 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Cuadrilla del Ayuntamiento es asignada para la reparación 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&gt;&gt; 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Tarea completada  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&gt;&gt; 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Equipo del Ayuntamiento actualiza el estatus en </a:t>
            </a:r>
            <a:r>
              <a:rPr lang="es-MX" sz="2500" b="1" dirty="0" err="1" smtClean="0">
                <a:solidFill>
                  <a:srgbClr val="009ED6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srgbClr val="009ED6"/>
                </a:solidFill>
                <a:latin typeface="Raleway" panose="020B0003030101060003" pitchFamily="34" charset="0"/>
              </a:rPr>
              <a:t> a ‘arreglado’ 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&gt;&gt; Ciudadano recibe un Email confirmando que el reporte ha sido resuelto.</a:t>
            </a:r>
            <a:endParaRPr lang="es-MX" sz="2500" dirty="0" smtClean="0">
              <a:solidFill>
                <a:prstClr val="black"/>
              </a:solidFill>
              <a:latin typeface="Raleway" panose="020B00030301010600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68" y="1398948"/>
            <a:ext cx="2857448" cy="19320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68" y="3568330"/>
            <a:ext cx="2857448" cy="20058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80301" y="494841"/>
            <a:ext cx="76000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LA HISTORIA DE UN CIUDADANO (3)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157981" y="278053"/>
            <a:ext cx="4102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DETALLE DE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21477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>
            <a:off x="111966" y="6298163"/>
            <a:ext cx="11952515" cy="522513"/>
          </a:xfrm>
          <a:prstGeom prst="round2SameRect">
            <a:avLst/>
          </a:prstGeom>
          <a:gradFill flip="none" rotWithShape="1">
            <a:gsLst>
              <a:gs pos="55000">
                <a:schemeClr val="bg2">
                  <a:lumMod val="25000"/>
                </a:schemeClr>
              </a:gs>
              <a:gs pos="3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91876" y="6144444"/>
            <a:ext cx="236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prstClr val="white"/>
                </a:solidFill>
                <a:latin typeface="Raleway" panose="020B0003030101060003" pitchFamily="34" charset="0"/>
              </a:rPr>
              <a:t>@</a:t>
            </a:r>
            <a:r>
              <a:rPr lang="es-MX" sz="2000" b="1" dirty="0" err="1" smtClean="0">
                <a:solidFill>
                  <a:prstClr val="white"/>
                </a:solidFill>
                <a:latin typeface="Raleway" panose="020B0003030101060003" pitchFamily="34" charset="0"/>
              </a:rPr>
              <a:t>JorgePortilloP</a:t>
            </a:r>
            <a:endParaRPr lang="es-MX" sz="2000" b="1" dirty="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67" y="6184287"/>
            <a:ext cx="2105353" cy="673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9" y="5976887"/>
            <a:ext cx="1972346" cy="78780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94" y="1226762"/>
            <a:ext cx="77237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Ciudadano encuentra coladera tapada con basura  &gt;&gt; Le toma una foto &gt;&gt; Hace el reporte en el mapa de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cuando llega a casa &gt;&gt;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envía el reporte a los funcionarios adecuados del Ayuntamiento &gt;&gt; El equipo del Ayuntamiento lo prioriza &gt;&gt; El reporte es confirmado por sus Inspectores &gt;&gt; Cuadrilla del Ayuntamiento es asignada para la reparación &gt;&gt; Tarea completada  &gt;&gt; Equipo del Ayuntamiento actualiza el estatus en </a:t>
            </a:r>
            <a:r>
              <a:rPr lang="es-MX" sz="2500" b="1" dirty="0" err="1" smtClean="0">
                <a:solidFill>
                  <a:prstClr val="black"/>
                </a:solidFill>
                <a:latin typeface="Raleway" panose="020B0003030101060003" pitchFamily="34" charset="0"/>
              </a:rPr>
              <a:t>PorMiCiudad</a:t>
            </a:r>
            <a:r>
              <a:rPr lang="es-MX" sz="2500" b="1" dirty="0" smtClean="0">
                <a:solidFill>
                  <a:prstClr val="black"/>
                </a:solidFill>
                <a:latin typeface="Raleway" panose="020B0003030101060003" pitchFamily="34" charset="0"/>
              </a:rPr>
              <a:t> a ‘arreglado’ &gt;&gt; </a:t>
            </a:r>
            <a:r>
              <a:rPr lang="es-MX" sz="2500" b="1" dirty="0" smtClean="0">
                <a:solidFill>
                  <a:srgbClr val="87BF61"/>
                </a:solidFill>
                <a:latin typeface="Raleway" panose="020B0003030101060003" pitchFamily="34" charset="0"/>
              </a:rPr>
              <a:t>Ciudadano recibe un Email confirmando que el reporte ha sido resuelto.</a:t>
            </a:r>
            <a:endParaRPr lang="es-MX" sz="2500" dirty="0" smtClean="0">
              <a:solidFill>
                <a:srgbClr val="87BF61"/>
              </a:solidFill>
              <a:latin typeface="Raleway" panose="020B00030301010600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17" y="1370586"/>
            <a:ext cx="2873463" cy="184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51" y="3436330"/>
            <a:ext cx="2868930" cy="211538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80301" y="494841"/>
            <a:ext cx="76000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sz="2800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LA HISTORIA DE UN CIUDADANO (4)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157981" y="278053"/>
            <a:ext cx="4102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s-MX" b="1" dirty="0" smtClean="0">
                <a:ln/>
                <a:solidFill>
                  <a:schemeClr val="accent3"/>
                </a:solidFill>
                <a:latin typeface="Raleway" panose="020B0003030101060003" pitchFamily="34" charset="0"/>
              </a:rPr>
              <a:t>DETALLE DE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7807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18930</TotalTime>
  <Words>403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HighlandGothicFLF</vt:lpstr>
      <vt:lpstr>Raleway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PacusRT</dc:creator>
  <cp:lastModifiedBy>PacusRT</cp:lastModifiedBy>
  <cp:revision>545</cp:revision>
  <cp:lastPrinted>2019-04-08T09:21:18Z</cp:lastPrinted>
  <dcterms:created xsi:type="dcterms:W3CDTF">2019-02-14T17:30:52Z</dcterms:created>
  <dcterms:modified xsi:type="dcterms:W3CDTF">2019-08-21T20:07:30Z</dcterms:modified>
</cp:coreProperties>
</file>